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57" r:id="rId4"/>
    <p:sldId id="258" r:id="rId5"/>
    <p:sldId id="259" r:id="rId6"/>
    <p:sldId id="260" r:id="rId7"/>
    <p:sldId id="261" r:id="rId8"/>
    <p:sldId id="264" r:id="rId9"/>
    <p:sldId id="267"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A6A1C12-CF28-4DE6-AC46-13842391495A}" type="datetimeFigureOut">
              <a:rPr lang="en-US" smtClean="0"/>
              <a:t>11/20/2013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998DFC2-2857-42F4-9D52-DAF760A7BFA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6A1C12-CF28-4DE6-AC46-13842391495A}"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8DFC2-2857-42F4-9D52-DAF760A7BFA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A6A1C12-CF28-4DE6-AC46-13842391495A}" type="datetimeFigureOut">
              <a:rPr lang="en-US" smtClean="0"/>
              <a:t>11/20/2013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998DFC2-2857-42F4-9D52-DAF760A7BFA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A6A1C12-CF28-4DE6-AC46-13842391495A}" type="datetimeFigureOut">
              <a:rPr lang="en-US" smtClean="0"/>
              <a:t>11/20/2013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998DFC2-2857-42F4-9D52-DAF760A7BFA9}"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A6A1C12-CF28-4DE6-AC46-13842391495A}" type="datetimeFigureOut">
              <a:rPr lang="en-US" smtClean="0"/>
              <a:t>11/20/2013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998DFC2-2857-42F4-9D52-DAF760A7BFA9}"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A6A1C12-CF28-4DE6-AC46-13842391495A}" type="datetimeFigureOut">
              <a:rPr lang="en-US" smtClean="0"/>
              <a:t>11/20/2013</a:t>
            </a:fld>
            <a:endParaRPr lang="en-US"/>
          </a:p>
        </p:txBody>
      </p:sp>
      <p:sp>
        <p:nvSpPr>
          <p:cNvPr id="10" name="Slide Number Placeholder 9"/>
          <p:cNvSpPr>
            <a:spLocks noGrp="1"/>
          </p:cNvSpPr>
          <p:nvPr>
            <p:ph type="sldNum" sz="quarter" idx="16"/>
          </p:nvPr>
        </p:nvSpPr>
        <p:spPr/>
        <p:txBody>
          <a:bodyPr rtlCol="0"/>
          <a:lstStyle/>
          <a:p>
            <a:fld id="{3998DFC2-2857-42F4-9D52-DAF760A7BFA9}"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A6A1C12-CF28-4DE6-AC46-13842391495A}" type="datetimeFigureOut">
              <a:rPr lang="en-US" smtClean="0"/>
              <a:t>11/20/2013</a:t>
            </a:fld>
            <a:endParaRPr lang="en-US"/>
          </a:p>
        </p:txBody>
      </p:sp>
      <p:sp>
        <p:nvSpPr>
          <p:cNvPr id="12" name="Slide Number Placeholder 11"/>
          <p:cNvSpPr>
            <a:spLocks noGrp="1"/>
          </p:cNvSpPr>
          <p:nvPr>
            <p:ph type="sldNum" sz="quarter" idx="16"/>
          </p:nvPr>
        </p:nvSpPr>
        <p:spPr/>
        <p:txBody>
          <a:bodyPr rtlCol="0"/>
          <a:lstStyle/>
          <a:p>
            <a:fld id="{3998DFC2-2857-42F4-9D52-DAF760A7BFA9}"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6A1C12-CF28-4DE6-AC46-13842391495A}" type="datetimeFigureOut">
              <a:rPr lang="en-US" smtClean="0"/>
              <a:t>11/20/2013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998DFC2-2857-42F4-9D52-DAF760A7BFA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A1C12-CF28-4DE6-AC46-13842391495A}" type="datetimeFigureOut">
              <a:rPr lang="en-US" smtClean="0"/>
              <a:t>11/20/2013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998DFC2-2857-42F4-9D52-DAF760A7BFA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A6A1C12-CF28-4DE6-AC46-13842391495A}" type="datetimeFigureOut">
              <a:rPr lang="en-US" smtClean="0"/>
              <a:t>11/20/2013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998DFC2-2857-42F4-9D52-DAF760A7BFA9}"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A6A1C12-CF28-4DE6-AC46-13842391495A}" type="datetimeFigureOut">
              <a:rPr lang="en-US" smtClean="0"/>
              <a:t>11/20/2013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998DFC2-2857-42F4-9D52-DAF760A7BFA9}"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A6A1C12-CF28-4DE6-AC46-13842391495A}" type="datetimeFigureOut">
              <a:rPr lang="en-US" smtClean="0"/>
              <a:t>11/20/2013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998DFC2-2857-42F4-9D52-DAF760A7BFA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66800"/>
            <a:ext cx="9144000" cy="2286000"/>
          </a:xfrm>
        </p:spPr>
        <p:txBody>
          <a:bodyPr>
            <a:normAutofit/>
          </a:bodyPr>
          <a:lstStyle/>
          <a:p>
            <a:r>
              <a:rPr lang="en-US" sz="4000" dirty="0" smtClean="0"/>
              <a:t>Short Story snapshot unit review</a:t>
            </a:r>
            <a:endParaRPr lang="en-US" sz="4000" dirty="0"/>
          </a:p>
        </p:txBody>
      </p:sp>
      <p:sp>
        <p:nvSpPr>
          <p:cNvPr id="3" name="Subtitle 2"/>
          <p:cNvSpPr>
            <a:spLocks noGrp="1"/>
          </p:cNvSpPr>
          <p:nvPr>
            <p:ph type="subTitle" idx="1"/>
          </p:nvPr>
        </p:nvSpPr>
        <p:spPr>
          <a:xfrm>
            <a:off x="4419600" y="6019800"/>
            <a:ext cx="1828800" cy="716037"/>
          </a:xfrm>
        </p:spPr>
        <p:txBody>
          <a:bodyPr/>
          <a:lstStyle/>
          <a:p>
            <a:r>
              <a:rPr lang="en-US" dirty="0" smtClean="0"/>
              <a:t>Test Review</a:t>
            </a:r>
            <a:endParaRPr lang="en-US" dirty="0"/>
          </a:p>
        </p:txBody>
      </p:sp>
    </p:spTree>
    <p:extLst>
      <p:ext uri="{BB962C8B-B14F-4D97-AF65-F5344CB8AC3E}">
        <p14:creationId xmlns:p14="http://schemas.microsoft.com/office/powerpoint/2010/main" val="1729200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Kurt Vonnegut’s “Fubar”</a:t>
            </a:r>
            <a:endParaRPr lang="en-US" dirty="0"/>
          </a:p>
        </p:txBody>
      </p:sp>
      <p:sp>
        <p:nvSpPr>
          <p:cNvPr id="3" name="Content Placeholder 2"/>
          <p:cNvSpPr>
            <a:spLocks noGrp="1"/>
          </p:cNvSpPr>
          <p:nvPr>
            <p:ph sz="quarter" idx="1"/>
          </p:nvPr>
        </p:nvSpPr>
        <p:spPr/>
        <p:txBody>
          <a:bodyPr/>
          <a:lstStyle/>
          <a:p>
            <a:r>
              <a:rPr lang="en-US" b="1" dirty="0" smtClean="0"/>
              <a:t>Fubar</a:t>
            </a:r>
            <a:r>
              <a:rPr lang="en-US" dirty="0" smtClean="0"/>
              <a:t>: </a:t>
            </a:r>
            <a:r>
              <a:rPr lang="en-US" b="1" dirty="0" smtClean="0"/>
              <a:t>fouled up beyond all recognition</a:t>
            </a:r>
            <a:r>
              <a:rPr lang="en-US" dirty="0" smtClean="0"/>
              <a:t>—not as a result of malice but the </a:t>
            </a:r>
            <a:r>
              <a:rPr lang="en-US" b="1" dirty="0" smtClean="0"/>
              <a:t>administrative confusion </a:t>
            </a:r>
            <a:r>
              <a:rPr lang="en-US" dirty="0" smtClean="0"/>
              <a:t>that is inevitable in large, complex organizations.</a:t>
            </a:r>
          </a:p>
          <a:p>
            <a:r>
              <a:rPr lang="en-US" dirty="0" smtClean="0"/>
              <a:t>Irony: Fuzz’s job title and the nature of his work (setting, isolation from other people)</a:t>
            </a:r>
          </a:p>
          <a:p>
            <a:r>
              <a:rPr lang="en-US" dirty="0" smtClean="0"/>
              <a:t>Epiphany and character development– shows that Fuzz is not actually Fubar (beyond repair)</a:t>
            </a:r>
          </a:p>
        </p:txBody>
      </p:sp>
    </p:spTree>
    <p:extLst>
      <p:ext uri="{BB962C8B-B14F-4D97-AF65-F5344CB8AC3E}">
        <p14:creationId xmlns:p14="http://schemas.microsoft.com/office/powerpoint/2010/main" val="372661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Jamaica Kincaid’s “Girl”</a:t>
            </a:r>
            <a:endParaRPr lang="en-US" dirty="0"/>
          </a:p>
        </p:txBody>
      </p:sp>
      <p:sp>
        <p:nvSpPr>
          <p:cNvPr id="3" name="Content Placeholder 2"/>
          <p:cNvSpPr>
            <a:spLocks noGrp="1"/>
          </p:cNvSpPr>
          <p:nvPr>
            <p:ph sz="quarter" idx="1"/>
          </p:nvPr>
        </p:nvSpPr>
        <p:spPr/>
        <p:txBody>
          <a:bodyPr/>
          <a:lstStyle/>
          <a:p>
            <a:r>
              <a:rPr lang="en-US" dirty="0" smtClean="0"/>
              <a:t>Flash fiction</a:t>
            </a:r>
          </a:p>
          <a:p>
            <a:r>
              <a:rPr lang="en-US" dirty="0" smtClean="0"/>
              <a:t>Gender Roles and Expectations</a:t>
            </a:r>
          </a:p>
          <a:p>
            <a:pPr>
              <a:buFont typeface="Wingdings" panose="05000000000000000000" pitchFamily="2" charset="2"/>
              <a:buChar char="q"/>
            </a:pPr>
            <a:r>
              <a:rPr lang="en-US" dirty="0" smtClean="0"/>
              <a:t>Burden of being a “lady”– do all of these things, otherwise you’re a…</a:t>
            </a:r>
          </a:p>
          <a:p>
            <a:r>
              <a:rPr lang="en-US" dirty="0" smtClean="0"/>
              <a:t>Allegory – Mother Daughter relationship parallels the colonial relationship between England and the West Indies</a:t>
            </a:r>
            <a:endParaRPr lang="en-US" dirty="0"/>
          </a:p>
        </p:txBody>
      </p:sp>
    </p:spTree>
    <p:extLst>
      <p:ext uri="{BB962C8B-B14F-4D97-AF65-F5344CB8AC3E}">
        <p14:creationId xmlns:p14="http://schemas.microsoft.com/office/powerpoint/2010/main" val="367495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Alice Walker’s “Everyday Use”</a:t>
            </a:r>
            <a:endParaRPr lang="en-US" dirty="0"/>
          </a:p>
        </p:txBody>
      </p:sp>
      <p:sp>
        <p:nvSpPr>
          <p:cNvPr id="3" name="Content Placeholder 2"/>
          <p:cNvSpPr>
            <a:spLocks noGrp="1"/>
          </p:cNvSpPr>
          <p:nvPr>
            <p:ph sz="quarter" idx="1"/>
          </p:nvPr>
        </p:nvSpPr>
        <p:spPr/>
        <p:txBody>
          <a:bodyPr>
            <a:normAutofit/>
          </a:bodyPr>
          <a:lstStyle/>
          <a:p>
            <a:r>
              <a:rPr lang="en-US" dirty="0"/>
              <a:t>The quilt is a symbol of culture and heritage; both girls have different uses for it</a:t>
            </a:r>
            <a:r>
              <a:rPr lang="en-US" dirty="0" smtClean="0"/>
              <a:t>.</a:t>
            </a:r>
          </a:p>
          <a:p>
            <a:r>
              <a:rPr lang="en-US" dirty="0" smtClean="0"/>
              <a:t>Story about different ways of valuing culture</a:t>
            </a:r>
          </a:p>
          <a:p>
            <a:r>
              <a:rPr lang="en-US" dirty="0" smtClean="0"/>
              <a:t>Maggie represents the “everyday use” because she lives it</a:t>
            </a:r>
          </a:p>
          <a:p>
            <a:r>
              <a:rPr lang="en-US" dirty="0" smtClean="0"/>
              <a:t>Dee represents the “superficial” use because she likes the way it makes her look</a:t>
            </a:r>
          </a:p>
        </p:txBody>
      </p:sp>
    </p:spTree>
    <p:extLst>
      <p:ext uri="{BB962C8B-B14F-4D97-AF65-F5344CB8AC3E}">
        <p14:creationId xmlns:p14="http://schemas.microsoft.com/office/powerpoint/2010/main" val="3153586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Sedaris’s “Go Carolina”</a:t>
            </a:r>
            <a:endParaRPr lang="en-US" dirty="0"/>
          </a:p>
        </p:txBody>
      </p:sp>
      <p:sp>
        <p:nvSpPr>
          <p:cNvPr id="3" name="Content Placeholder 2"/>
          <p:cNvSpPr>
            <a:spLocks noGrp="1"/>
          </p:cNvSpPr>
          <p:nvPr>
            <p:ph sz="quarter" idx="1"/>
          </p:nvPr>
        </p:nvSpPr>
        <p:spPr/>
        <p:txBody>
          <a:bodyPr/>
          <a:lstStyle/>
          <a:p>
            <a:r>
              <a:rPr lang="en-US" dirty="0" smtClean="0"/>
              <a:t>Comedic personal essay</a:t>
            </a:r>
          </a:p>
          <a:p>
            <a:r>
              <a:rPr lang="en-US" dirty="0" smtClean="0"/>
              <a:t>Distinct voice – reflects the teller</a:t>
            </a:r>
          </a:p>
          <a:p>
            <a:r>
              <a:rPr lang="en-US" dirty="0" smtClean="0"/>
              <a:t>Humor provides insight into the way Sedaris sees the world and processes his experiences</a:t>
            </a:r>
          </a:p>
          <a:p>
            <a:endParaRPr lang="en-US" dirty="0"/>
          </a:p>
          <a:p>
            <a:pPr marL="0" indent="0">
              <a:buNone/>
            </a:pPr>
            <a:r>
              <a:rPr lang="en-US" dirty="0" smtClean="0"/>
              <a:t>“</a:t>
            </a:r>
            <a:r>
              <a:rPr lang="en-US" dirty="0"/>
              <a:t> I liked the idea that a part of one's body might be thought of as lazy — not thoughtless or hostile, just unwilling to extend itself for the betterment of the team</a:t>
            </a:r>
            <a:r>
              <a:rPr lang="en-US" dirty="0" smtClean="0"/>
              <a:t>.”</a:t>
            </a:r>
          </a:p>
          <a:p>
            <a:endParaRPr lang="en-US" dirty="0"/>
          </a:p>
        </p:txBody>
      </p:sp>
    </p:spTree>
    <p:extLst>
      <p:ext uri="{BB962C8B-B14F-4D97-AF65-F5344CB8AC3E}">
        <p14:creationId xmlns:p14="http://schemas.microsoft.com/office/powerpoint/2010/main" val="92952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Amy </a:t>
            </a:r>
            <a:r>
              <a:rPr lang="en-US" dirty="0" err="1" smtClean="0"/>
              <a:t>Hempel’s</a:t>
            </a:r>
            <a:r>
              <a:rPr lang="en-US" dirty="0" smtClean="0"/>
              <a:t> “In the Cemetery Where Al Jolson is Buried”</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It’s all about the sentences.  </a:t>
            </a:r>
          </a:p>
          <a:p>
            <a:r>
              <a:rPr lang="en-US" dirty="0" smtClean="0"/>
              <a:t>Emotion (sadness, guilt, fear, grief) conveyed through subtext.</a:t>
            </a:r>
          </a:p>
          <a:p>
            <a:r>
              <a:rPr lang="en-US" dirty="0" smtClean="0"/>
              <a:t>Subtext: literally means below text—the deeper meaning or implication; sometimes what is unsaid.</a:t>
            </a:r>
          </a:p>
          <a:p>
            <a:endParaRPr lang="en-US" dirty="0"/>
          </a:p>
          <a:p>
            <a:pPr marL="0" indent="0">
              <a:buNone/>
            </a:pPr>
            <a:r>
              <a:rPr lang="en-US" dirty="0" smtClean="0"/>
              <a:t>“We </a:t>
            </a:r>
            <a:r>
              <a:rPr lang="en-US" dirty="0"/>
              <a:t>look like good-guy outlaws. Good or bad, I am not used to the mask yet. I keep touching the warm spot where my breath, thank God, comes out. She is used to hers. She only ties the strings on top. The other ones—a pro by now—she lets hang loose</a:t>
            </a:r>
            <a:r>
              <a:rPr lang="en-US" dirty="0" smtClean="0"/>
              <a:t>.”</a:t>
            </a:r>
            <a:endParaRPr lang="en-US" dirty="0"/>
          </a:p>
          <a:p>
            <a:endParaRPr lang="en-US" dirty="0" smtClean="0"/>
          </a:p>
          <a:p>
            <a:endParaRPr lang="en-US" dirty="0"/>
          </a:p>
        </p:txBody>
      </p:sp>
    </p:spTree>
    <p:extLst>
      <p:ext uri="{BB962C8B-B14F-4D97-AF65-F5344CB8AC3E}">
        <p14:creationId xmlns:p14="http://schemas.microsoft.com/office/powerpoint/2010/main" val="2203623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 Henry’s “A Retrieved Reformation”</a:t>
            </a:r>
            <a:endParaRPr lang="en-US" dirty="0"/>
          </a:p>
        </p:txBody>
      </p:sp>
      <p:sp>
        <p:nvSpPr>
          <p:cNvPr id="3" name="Content Placeholder 2"/>
          <p:cNvSpPr>
            <a:spLocks noGrp="1"/>
          </p:cNvSpPr>
          <p:nvPr>
            <p:ph sz="quarter" idx="1"/>
          </p:nvPr>
        </p:nvSpPr>
        <p:spPr/>
        <p:txBody>
          <a:bodyPr/>
          <a:lstStyle/>
          <a:p>
            <a:r>
              <a:rPr lang="en-US" dirty="0" smtClean="0"/>
              <a:t>Indirect characterization of Jimmy—he shows you what he’s like through his actions and dialogue.</a:t>
            </a:r>
          </a:p>
          <a:p>
            <a:r>
              <a:rPr lang="en-US" dirty="0"/>
              <a:t>Ironic twist: Ben Price catches Jimmy being good– calls him Ralph (shows he’s a new man)</a:t>
            </a:r>
          </a:p>
          <a:p>
            <a:r>
              <a:rPr lang="en-US" dirty="0"/>
              <a:t>Moral or lesson: People </a:t>
            </a:r>
            <a:r>
              <a:rPr lang="en-US" i="1" dirty="0"/>
              <a:t>can</a:t>
            </a:r>
            <a:r>
              <a:rPr lang="en-US" dirty="0"/>
              <a:t> reform/redeem themselves.</a:t>
            </a:r>
          </a:p>
          <a:p>
            <a:endParaRPr lang="en-US" dirty="0" smtClean="0"/>
          </a:p>
        </p:txBody>
      </p:sp>
    </p:spTree>
    <p:extLst>
      <p:ext uri="{BB962C8B-B14F-4D97-AF65-F5344CB8AC3E}">
        <p14:creationId xmlns:p14="http://schemas.microsoft.com/office/powerpoint/2010/main" val="654458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Flannery O’ Connor “Everything that Rises Must Converge”</a:t>
            </a:r>
            <a:endParaRPr lang="en-US" dirty="0"/>
          </a:p>
        </p:txBody>
      </p:sp>
      <p:sp>
        <p:nvSpPr>
          <p:cNvPr id="3" name="Content Placeholder 2"/>
          <p:cNvSpPr>
            <a:spLocks noGrp="1"/>
          </p:cNvSpPr>
          <p:nvPr>
            <p:ph sz="quarter" idx="1"/>
          </p:nvPr>
        </p:nvSpPr>
        <p:spPr/>
        <p:txBody>
          <a:bodyPr/>
          <a:lstStyle/>
          <a:p>
            <a:r>
              <a:rPr lang="en-US" dirty="0" smtClean="0"/>
              <a:t>Southern Gothic Elements:</a:t>
            </a:r>
          </a:p>
          <a:p>
            <a:pPr lvl="1"/>
            <a:r>
              <a:rPr lang="en-US" dirty="0" smtClean="0"/>
              <a:t>Irony</a:t>
            </a:r>
          </a:p>
          <a:p>
            <a:pPr lvl="1"/>
            <a:r>
              <a:rPr lang="en-US" dirty="0" smtClean="0"/>
              <a:t>The grotesque</a:t>
            </a:r>
          </a:p>
          <a:p>
            <a:pPr marL="502920" indent="-457200"/>
            <a:r>
              <a:rPr lang="en-US" dirty="0" smtClean="0"/>
              <a:t>Didactic message: the lesson that the author teaches her characters and the reader to help them reform or change behavior</a:t>
            </a:r>
          </a:p>
          <a:p>
            <a:pPr marL="502920" indent="-457200"/>
            <a:r>
              <a:rPr lang="en-US" dirty="0" smtClean="0"/>
              <a:t>In the story, Julian and his mother learn (the hard way) to be </a:t>
            </a:r>
            <a:r>
              <a:rPr lang="en-US" b="1" dirty="0" smtClean="0"/>
              <a:t>self aware </a:t>
            </a:r>
            <a:r>
              <a:rPr lang="en-US" dirty="0" smtClean="0"/>
              <a:t>(of their hypocrisy) and </a:t>
            </a:r>
            <a:r>
              <a:rPr lang="en-US" b="1" dirty="0" smtClean="0"/>
              <a:t>not pass judgment</a:t>
            </a:r>
            <a:r>
              <a:rPr lang="en-US" dirty="0" smtClean="0"/>
              <a:t> on others.</a:t>
            </a:r>
          </a:p>
          <a:p>
            <a:pPr marL="502920" indent="-457200"/>
            <a:endParaRPr lang="en-US" dirty="0" smtClean="0"/>
          </a:p>
        </p:txBody>
      </p:sp>
    </p:spTree>
    <p:extLst>
      <p:ext uri="{BB962C8B-B14F-4D97-AF65-F5344CB8AC3E}">
        <p14:creationId xmlns:p14="http://schemas.microsoft.com/office/powerpoint/2010/main" val="911068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143000"/>
          </a:xfrm>
        </p:spPr>
        <p:txBody>
          <a:bodyPr>
            <a:normAutofit fontScale="90000"/>
          </a:bodyPr>
          <a:lstStyle/>
          <a:p>
            <a:r>
              <a:rPr lang="en-US" dirty="0" smtClean="0"/>
              <a:t>John Irving’s “Trying to Save Piggy Sneed”</a:t>
            </a:r>
            <a:endParaRPr lang="en-US" dirty="0"/>
          </a:p>
        </p:txBody>
      </p:sp>
      <p:sp>
        <p:nvSpPr>
          <p:cNvPr id="3" name="Content Placeholder 2"/>
          <p:cNvSpPr>
            <a:spLocks noGrp="1"/>
          </p:cNvSpPr>
          <p:nvPr>
            <p:ph sz="quarter" idx="1"/>
          </p:nvPr>
        </p:nvSpPr>
        <p:spPr>
          <a:xfrm>
            <a:off x="612648" y="1600200"/>
            <a:ext cx="8302752" cy="5029200"/>
          </a:xfrm>
        </p:spPr>
        <p:txBody>
          <a:bodyPr>
            <a:normAutofit/>
          </a:bodyPr>
          <a:lstStyle/>
          <a:p>
            <a:r>
              <a:rPr lang="en-US" b="1" dirty="0" smtClean="0"/>
              <a:t>Memoir</a:t>
            </a:r>
            <a:r>
              <a:rPr lang="en-US" dirty="0" smtClean="0"/>
              <a:t> – autobiographical narrative</a:t>
            </a:r>
          </a:p>
          <a:p>
            <a:r>
              <a:rPr lang="en-US" dirty="0" smtClean="0"/>
              <a:t>The role of the writer is “</a:t>
            </a:r>
            <a:r>
              <a:rPr lang="en-US" dirty="0"/>
              <a:t>setting fire to Piggy </a:t>
            </a:r>
            <a:r>
              <a:rPr lang="en-US" dirty="0" smtClean="0"/>
              <a:t>Sneed--and </a:t>
            </a:r>
            <a:r>
              <a:rPr lang="en-US" dirty="0"/>
              <a:t>trying to save him-again and again; forever</a:t>
            </a:r>
            <a:r>
              <a:rPr lang="en-US" dirty="0" smtClean="0"/>
              <a:t>.”</a:t>
            </a:r>
          </a:p>
          <a:p>
            <a:r>
              <a:rPr lang="en-US" b="1" dirty="0" smtClean="0"/>
              <a:t>Irving’s philosophy on writing</a:t>
            </a:r>
            <a:r>
              <a:rPr lang="en-US" dirty="0" smtClean="0"/>
              <a:t>: writers must </a:t>
            </a:r>
          </a:p>
          <a:p>
            <a:pPr lvl="1"/>
            <a:r>
              <a:rPr lang="en-US" dirty="0" smtClean="0"/>
              <a:t>1.</a:t>
            </a:r>
            <a:r>
              <a:rPr lang="en-US" b="1" dirty="0" smtClean="0"/>
              <a:t>Exist in reality</a:t>
            </a:r>
            <a:r>
              <a:rPr lang="en-US" dirty="0" smtClean="0"/>
              <a:t> (where we make mistakes and bad things happen) and </a:t>
            </a:r>
          </a:p>
          <a:p>
            <a:pPr lvl="1"/>
            <a:r>
              <a:rPr lang="en-US" dirty="0" smtClean="0"/>
              <a:t>2. </a:t>
            </a:r>
            <a:r>
              <a:rPr lang="en-US" b="1" dirty="0" smtClean="0"/>
              <a:t>Create a better story </a:t>
            </a:r>
            <a:r>
              <a:rPr lang="en-US" dirty="0" smtClean="0"/>
              <a:t>(make what actually happened more interesting/entertaining, more hopeful…just better).</a:t>
            </a:r>
            <a:endParaRPr lang="en-US" dirty="0"/>
          </a:p>
        </p:txBody>
      </p:sp>
    </p:spTree>
    <p:extLst>
      <p:ext uri="{BB962C8B-B14F-4D97-AF65-F5344CB8AC3E}">
        <p14:creationId xmlns:p14="http://schemas.microsoft.com/office/powerpoint/2010/main" val="191971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Updike’s A&amp;P</a:t>
            </a:r>
            <a:endParaRPr lang="en-US" dirty="0"/>
          </a:p>
        </p:txBody>
      </p:sp>
      <p:sp>
        <p:nvSpPr>
          <p:cNvPr id="3" name="Content Placeholder 2"/>
          <p:cNvSpPr>
            <a:spLocks noGrp="1"/>
          </p:cNvSpPr>
          <p:nvPr>
            <p:ph sz="quarter" idx="1"/>
          </p:nvPr>
        </p:nvSpPr>
        <p:spPr/>
        <p:txBody>
          <a:bodyPr/>
          <a:lstStyle/>
          <a:p>
            <a:r>
              <a:rPr lang="en-US" dirty="0" smtClean="0"/>
              <a:t>Style: stream of consciousness first person narration; conversational tone</a:t>
            </a:r>
          </a:p>
          <a:p>
            <a:r>
              <a:rPr lang="en-US" dirty="0" smtClean="0"/>
              <a:t>Genre/type of story: coming of age</a:t>
            </a:r>
          </a:p>
          <a:p>
            <a:r>
              <a:rPr lang="en-US" dirty="0" smtClean="0"/>
              <a:t>Themes: conformity vs. rebellion </a:t>
            </a:r>
            <a:endParaRPr lang="en-US" dirty="0"/>
          </a:p>
        </p:txBody>
      </p:sp>
    </p:spTree>
    <p:extLst>
      <p:ext uri="{BB962C8B-B14F-4D97-AF65-F5344CB8AC3E}">
        <p14:creationId xmlns:p14="http://schemas.microsoft.com/office/powerpoint/2010/main" val="355190093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1285</TotalTime>
  <Words>481</Words>
  <Application>Microsoft Office PowerPoint</Application>
  <PresentationFormat>On-screen Show (4:3)</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Median</vt:lpstr>
      <vt:lpstr>Short Story snapshot unit review</vt:lpstr>
      <vt:lpstr>Jamaica Kincaid’s “Girl”</vt:lpstr>
      <vt:lpstr>Alice Walker’s “Everyday Use”</vt:lpstr>
      <vt:lpstr>David Sedaris’s “Go Carolina”</vt:lpstr>
      <vt:lpstr>Amy Hempel’s “In the Cemetery Where Al Jolson is Buried”</vt:lpstr>
      <vt:lpstr>O. Henry’s “A Retrieved Reformation”</vt:lpstr>
      <vt:lpstr>Flannery O’ Connor “Everything that Rises Must Converge”</vt:lpstr>
      <vt:lpstr>John Irving’s “Trying to Save Piggy Sneed”</vt:lpstr>
      <vt:lpstr>John Updike’s A&amp;P</vt:lpstr>
      <vt:lpstr>Kurt Vonnegut’s “Fubar”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Story snapshot unit review</dc:title>
  <dc:creator>David Ambrose</dc:creator>
  <cp:lastModifiedBy>David Ambrose</cp:lastModifiedBy>
  <cp:revision>20</cp:revision>
  <dcterms:created xsi:type="dcterms:W3CDTF">2013-11-20T15:15:18Z</dcterms:created>
  <dcterms:modified xsi:type="dcterms:W3CDTF">2013-11-21T12:40:55Z</dcterms:modified>
</cp:coreProperties>
</file>